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8" r:id="rId5"/>
    <p:sldId id="268" r:id="rId6"/>
    <p:sldId id="269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6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92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02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83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5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4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68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6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43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49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2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75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5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74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46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87078D-0DA0-4BF6-8B53-37AA6A6CB15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380348-858E-49C3-AFB4-8A28D2B19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09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C5B59-4F4F-46FB-9D8C-F6826FE3B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Onkologické onemocnění plic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0C0CC8-6288-4F6B-932A-D556AD9EE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43078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8. vyučovací hodina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sz="1600" dirty="0"/>
              <a:t>Vypracovala: Bc. Zdeňka Smejkalová</a:t>
            </a:r>
          </a:p>
        </p:txBody>
      </p:sp>
    </p:spTree>
    <p:extLst>
      <p:ext uri="{BB962C8B-B14F-4D97-AF65-F5344CB8AC3E}">
        <p14:creationId xmlns:p14="http://schemas.microsoft.com/office/powerpoint/2010/main" val="229339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id="{193B1B88-2C67-4F83-A2D2-96A885E379BD}"/>
              </a:ext>
            </a:extLst>
          </p:cNvPr>
          <p:cNvGrpSpPr/>
          <p:nvPr/>
        </p:nvGrpSpPr>
        <p:grpSpPr>
          <a:xfrm>
            <a:off x="7320315" y="2403043"/>
            <a:ext cx="4057297" cy="3840595"/>
            <a:chOff x="7294422" y="2441622"/>
            <a:chExt cx="4057297" cy="3840595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8E5F6919-677B-4CE9-B354-6029E1232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237" y="2672242"/>
              <a:ext cx="2743200" cy="3609975"/>
            </a:xfrm>
            <a:prstGeom prst="rect">
              <a:avLst/>
            </a:prstGeom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6F5C56F-9683-4FAB-BD8B-B76AC6EFD20C}"/>
                </a:ext>
              </a:extLst>
            </p:cNvPr>
            <p:cNvSpPr txBox="1"/>
            <p:nvPr/>
          </p:nvSpPr>
          <p:spPr>
            <a:xfrm flipH="1">
              <a:off x="8258648" y="2441622"/>
              <a:ext cx="2228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Stavba dýchací soustavy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A7DAC650-BC3D-428A-A49B-42FEBCA4DD99}"/>
                </a:ext>
              </a:extLst>
            </p:cNvPr>
            <p:cNvSpPr txBox="1"/>
            <p:nvPr/>
          </p:nvSpPr>
          <p:spPr>
            <a:xfrm flipH="1">
              <a:off x="7294422" y="3414182"/>
              <a:ext cx="11093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dutina nosní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4962FAF3-9C6D-4B7F-840F-1059BA6DBACC}"/>
                </a:ext>
              </a:extLst>
            </p:cNvPr>
            <p:cNvSpPr txBox="1"/>
            <p:nvPr/>
          </p:nvSpPr>
          <p:spPr>
            <a:xfrm flipH="1">
              <a:off x="10487026" y="3646290"/>
              <a:ext cx="728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hltan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FEA75B85-6AD0-4CD6-907E-09C8BB65EFB9}"/>
                </a:ext>
              </a:extLst>
            </p:cNvPr>
            <p:cNvSpPr txBox="1"/>
            <p:nvPr/>
          </p:nvSpPr>
          <p:spPr>
            <a:xfrm flipH="1">
              <a:off x="7696917" y="3962114"/>
              <a:ext cx="706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hrtan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22ED77FE-A81C-441A-92C6-180183D9DD13}"/>
                </a:ext>
              </a:extLst>
            </p:cNvPr>
            <p:cNvSpPr txBox="1"/>
            <p:nvPr/>
          </p:nvSpPr>
          <p:spPr>
            <a:xfrm flipH="1">
              <a:off x="10242409" y="4400285"/>
              <a:ext cx="11093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průdušnice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C7E3F37A-8D4E-4070-8C32-5C116C1BE5F6}"/>
                </a:ext>
              </a:extLst>
            </p:cNvPr>
            <p:cNvSpPr txBox="1"/>
            <p:nvPr/>
          </p:nvSpPr>
          <p:spPr>
            <a:xfrm flipH="1">
              <a:off x="7546115" y="4964376"/>
              <a:ext cx="811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průdušky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93A0ABE-29D4-43C8-869C-966BAF1CE394}"/>
                </a:ext>
              </a:extLst>
            </p:cNvPr>
            <p:cNvSpPr txBox="1"/>
            <p:nvPr/>
          </p:nvSpPr>
          <p:spPr>
            <a:xfrm flipH="1">
              <a:off x="7740016" y="5465507"/>
              <a:ext cx="706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plíce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B51F909E-1E8E-4D21-81A7-C1652E567E09}"/>
                </a:ext>
              </a:extLst>
            </p:cNvPr>
            <p:cNvSpPr txBox="1"/>
            <p:nvPr/>
          </p:nvSpPr>
          <p:spPr>
            <a:xfrm flipH="1">
              <a:off x="10482497" y="5966639"/>
              <a:ext cx="402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(1)</a:t>
              </a: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B48687A-BEB1-497E-B0E6-7F313038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Onkologické onemocnění plic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913920-9A0D-4B14-8DAD-CEA5FA67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88" y="2556932"/>
            <a:ext cx="10082209" cy="3686706"/>
          </a:xfrm>
        </p:spPr>
        <p:txBody>
          <a:bodyPr>
            <a:normAutofit/>
          </a:bodyPr>
          <a:lstStyle/>
          <a:p>
            <a:r>
              <a:rPr lang="cs-CZ" dirty="0"/>
              <a:t>párový dýchací orgán</a:t>
            </a:r>
          </a:p>
          <a:p>
            <a:r>
              <a:rPr lang="cs-CZ" dirty="0"/>
              <a:t>hlavní funkce</a:t>
            </a:r>
          </a:p>
          <a:p>
            <a:pPr lvl="1"/>
            <a:r>
              <a:rPr lang="cs-CZ" dirty="0"/>
              <a:t>výměna dýchacích plynů mezi vzduchem a krví</a:t>
            </a:r>
          </a:p>
          <a:p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 dýchacích cestách se nejčastěji vyskytují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    metastázy jiných nádorů, avšak takto vzniklé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    nádory se do rakoviny plic neřadí.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0587" y="458430"/>
            <a:ext cx="9601196" cy="1303867"/>
          </a:xfrm>
        </p:spPr>
        <p:txBody>
          <a:bodyPr/>
          <a:lstStyle/>
          <a:p>
            <a:r>
              <a:rPr lang="cs-CZ" dirty="0"/>
              <a:t>Výskyt rakoviny plic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3"/>
          <a:stretch/>
        </p:blipFill>
        <p:spPr>
          <a:xfrm>
            <a:off x="1646436" y="1821358"/>
            <a:ext cx="8899127" cy="4385132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4CE622B-D132-457C-8192-F256A8734BED}"/>
              </a:ext>
            </a:extLst>
          </p:cNvPr>
          <p:cNvSpPr txBox="1"/>
          <p:nvPr/>
        </p:nvSpPr>
        <p:spPr>
          <a:xfrm>
            <a:off x="2230125" y="1452026"/>
            <a:ext cx="773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Rakovina plic je čtvrté nejčastější nádorové onemocnění!</a:t>
            </a:r>
          </a:p>
        </p:txBody>
      </p:sp>
    </p:spTree>
    <p:extLst>
      <p:ext uri="{BB962C8B-B14F-4D97-AF65-F5344CB8AC3E}">
        <p14:creationId xmlns:p14="http://schemas.microsoft.com/office/powerpoint/2010/main" val="23664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>
          <a:xfrm>
            <a:off x="1295401" y="1207853"/>
            <a:ext cx="9861565" cy="486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1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05679-FB5E-493D-B8EA-2BEE80E1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a příznaky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BBA1C3-3FBD-4027-9274-DB5F0A2F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909" y="2670848"/>
            <a:ext cx="4718304" cy="576262"/>
          </a:xfrm>
        </p:spPr>
        <p:txBody>
          <a:bodyPr/>
          <a:lstStyle/>
          <a:p>
            <a:r>
              <a:rPr lang="cs-CZ" b="1" dirty="0"/>
              <a:t>Rizikové faktory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389C1C-0456-48A6-B648-1DFCE5094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5909" y="3255699"/>
            <a:ext cx="5145422" cy="3131246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kouření </a:t>
            </a:r>
          </a:p>
          <a:p>
            <a:pPr lvl="1"/>
            <a:r>
              <a:rPr lang="cs-CZ" dirty="0"/>
              <a:t>Aktivní kouření = děj, při kterém dochází k vdechování kouře osobou která KOUŘÍ.</a:t>
            </a:r>
          </a:p>
          <a:p>
            <a:pPr lvl="1"/>
            <a:r>
              <a:rPr lang="cs-CZ" dirty="0"/>
              <a:t>Pasivní kouření = děj, při kterém dochází k vdechování kouře osobou, která NEKOUŘÍ.</a:t>
            </a:r>
          </a:p>
          <a:p>
            <a:r>
              <a:rPr lang="cs-CZ" dirty="0"/>
              <a:t>špatné životní prostředí</a:t>
            </a:r>
          </a:p>
          <a:p>
            <a:r>
              <a:rPr lang="cs-CZ" dirty="0"/>
              <a:t>genetické faktory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40899E-ADAC-435C-9044-65E0D5B6F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5081" y="2658414"/>
            <a:ext cx="4718304" cy="576262"/>
          </a:xfrm>
        </p:spPr>
        <p:txBody>
          <a:bodyPr/>
          <a:lstStyle/>
          <a:p>
            <a:r>
              <a:rPr lang="cs-CZ" b="1" dirty="0"/>
              <a:t>Příznaky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369638-257B-4DAB-8051-121E783F0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5081" y="3234676"/>
            <a:ext cx="5371010" cy="317329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 počátečním stadiu se většinou nevyskytují žádné příznaky.</a:t>
            </a:r>
          </a:p>
          <a:p>
            <a:r>
              <a:rPr lang="cs-CZ" dirty="0"/>
              <a:t>příznaky pokročilejšího stadia rakoviny</a:t>
            </a:r>
          </a:p>
          <a:p>
            <a:pPr lvl="1"/>
            <a:r>
              <a:rPr lang="cs-CZ" dirty="0"/>
              <a:t>kašel – nejčastější projev rakoviny plic</a:t>
            </a:r>
          </a:p>
          <a:p>
            <a:pPr lvl="1"/>
            <a:r>
              <a:rPr lang="cs-CZ" dirty="0"/>
              <a:t>kašlání krve</a:t>
            </a:r>
          </a:p>
          <a:p>
            <a:pPr lvl="1"/>
            <a:r>
              <a:rPr lang="cs-CZ" dirty="0"/>
              <a:t>bolest na hrudi</a:t>
            </a:r>
          </a:p>
          <a:p>
            <a:pPr lvl="1"/>
            <a:r>
              <a:rPr lang="cs-CZ" dirty="0"/>
              <a:t>chrapot, obtíže při polykání</a:t>
            </a:r>
          </a:p>
          <a:p>
            <a:pPr lvl="1"/>
            <a:r>
              <a:rPr lang="cs-CZ" dirty="0"/>
              <a:t>ztráta chuti k jídlu, úbytek na váze, teplota, únava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0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E061A-09CA-43DE-B6C1-DA77F1E6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rakoviny plic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8536CF-4B0A-46E9-82B3-2EABC720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</a:t>
            </a:r>
            <a:r>
              <a:rPr lang="cs-CZ" b="1"/>
              <a:t>ekuřáctví </a:t>
            </a:r>
            <a:r>
              <a:rPr lang="cs-CZ" dirty="0"/>
              <a:t>– nejdůležitější preventivní opatření</a:t>
            </a:r>
          </a:p>
          <a:p>
            <a:endParaRPr lang="cs-CZ" dirty="0"/>
          </a:p>
          <a:p>
            <a:r>
              <a:rPr lang="cs-CZ" dirty="0"/>
              <a:t>vyhýbání se pasivnímu kouření</a:t>
            </a:r>
          </a:p>
          <a:p>
            <a:endParaRPr lang="cs-CZ" dirty="0"/>
          </a:p>
          <a:p>
            <a:r>
              <a:rPr lang="cs-CZ" dirty="0"/>
              <a:t>preventivní programy ve škole </a:t>
            </a:r>
          </a:p>
        </p:txBody>
      </p:sp>
    </p:spTree>
    <p:extLst>
      <p:ext uri="{BB962C8B-B14F-4D97-AF65-F5344CB8AC3E}">
        <p14:creationId xmlns:p14="http://schemas.microsoft.com/office/powerpoint/2010/main" val="15342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28A00-8482-403B-AA25-4290912C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9803E-720D-41EF-9AAC-85571CB7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677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MACHOVÁ, Jitka. </a:t>
            </a:r>
            <a:r>
              <a:rPr lang="cs-CZ" i="1" dirty="0"/>
              <a:t>Biologie člověka pro učitele</a:t>
            </a:r>
            <a:r>
              <a:rPr lang="cs-CZ" dirty="0"/>
              <a:t>. Druhé vydání. Praha: Univerzita Karlova v Praze, nakladatelství Karolinum, 2016. ISBN 978-80-246-3357-2.</a:t>
            </a:r>
          </a:p>
          <a:p>
            <a:pPr lvl="0"/>
            <a:r>
              <a:rPr lang="cs-CZ" dirty="0"/>
              <a:t>Rakovina plic. </a:t>
            </a:r>
            <a:r>
              <a:rPr lang="cs-CZ" i="1" dirty="0" err="1"/>
              <a:t>Vitalion</a:t>
            </a:r>
            <a:r>
              <a:rPr lang="cs-CZ" dirty="0"/>
              <a:t> [online]. c2018 [cit. 2018-05-09]. Dostupné z: https://nemoci.vitalion.cz/rakovina-plic/</a:t>
            </a:r>
          </a:p>
          <a:p>
            <a:pPr lvl="0"/>
            <a:r>
              <a:rPr lang="cs-CZ" dirty="0"/>
              <a:t>Faktory zevního prostředí, vliv na zdraví, prevence. Manuál prevence v lékařské praxi [online]. 2008 [cit. 2018-09-14]. Dostupné z: http://www.szu.cz/manual-prevence-v-lekarske-praxi</a:t>
            </a:r>
          </a:p>
          <a:p>
            <a:r>
              <a:rPr lang="cs-CZ" dirty="0"/>
              <a:t>DIENSTBIER, Zdeněk a Evžen SKALA. </a:t>
            </a:r>
            <a:r>
              <a:rPr lang="cs-CZ" i="1" dirty="0"/>
              <a:t>Co bychom měli vědět o rakovině. </a:t>
            </a:r>
            <a:r>
              <a:rPr lang="cs-CZ" dirty="0"/>
              <a:t>Praha: Liga proti rakovině Praha, 2014. ISBN 978-80-260-7710-7.</a:t>
            </a:r>
          </a:p>
          <a:p>
            <a:pPr marL="0" indent="0">
              <a:buNone/>
            </a:pPr>
            <a:r>
              <a:rPr lang="pl-PL" dirty="0"/>
              <a:t>Zdroje obrázků:</a:t>
            </a:r>
          </a:p>
          <a:p>
            <a:pPr lvl="0"/>
            <a:r>
              <a:rPr lang="cs-CZ" dirty="0"/>
              <a:t>(1): Dýchací soustava. </a:t>
            </a:r>
            <a:r>
              <a:rPr lang="cs-CZ" i="1" dirty="0"/>
              <a:t>Volny-</a:t>
            </a:r>
            <a:r>
              <a:rPr lang="cs-CZ" i="1" dirty="0" err="1"/>
              <a:t>cas</a:t>
            </a:r>
            <a:r>
              <a:rPr lang="cs-CZ" i="1" dirty="0"/>
              <a:t>-</a:t>
            </a:r>
            <a:r>
              <a:rPr lang="cs-CZ" i="1" dirty="0" err="1"/>
              <a:t>uceni-cz</a:t>
            </a:r>
            <a:r>
              <a:rPr lang="cs-CZ" dirty="0"/>
              <a:t> [online]. c2015 [cit. 2018-06-12]. Dostupné z: https://volny-cas-uceni-cz.webnode.cz/prirodoveda/a5-rocnik/clovek/soustavy/dychaci-soustava/</a:t>
            </a:r>
          </a:p>
          <a:p>
            <a:r>
              <a:rPr lang="cs-CZ" dirty="0"/>
              <a:t>(2), (3): </a:t>
            </a:r>
            <a:r>
              <a:rPr lang="cs-CZ" i="1" dirty="0"/>
              <a:t>Novotvary 2015 ČR </a:t>
            </a:r>
            <a:r>
              <a:rPr lang="cs-CZ" dirty="0"/>
              <a:t>[online]. Praha: Ústav zdravotnických informací a statistik ČR, 2015. [cit. 2018-04-30]. </a:t>
            </a:r>
            <a:r>
              <a:rPr lang="pl-PL" dirty="0"/>
              <a:t>Dostupné z: http://www.uzis.cz/publikace/novotvary-2015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75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207</Words>
  <Application>Microsoft Office PowerPoint</Application>
  <PresentationFormat>Širokoúhlá obrazovka</PresentationFormat>
  <Paragraphs>52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Arial</vt:lpstr>
      <vt:lpstr>Organika</vt:lpstr>
      <vt:lpstr>Onkologické onemocnění plic</vt:lpstr>
      <vt:lpstr>Onkologické onemocnění plic</vt:lpstr>
      <vt:lpstr>Výskyt rakoviny plic</vt:lpstr>
      <vt:lpstr>Prezentace aplikace PowerPoint</vt:lpstr>
      <vt:lpstr>Rizikové faktory a příznaky</vt:lpstr>
      <vt:lpstr>Prevence rakoviny plic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onemocnění plic</dc:title>
  <dc:creator>Zdeňka Smejkalová</dc:creator>
  <cp:lastModifiedBy>Zdeňka Smejkalová</cp:lastModifiedBy>
  <cp:revision>11</cp:revision>
  <dcterms:created xsi:type="dcterms:W3CDTF">2018-12-04T06:17:29Z</dcterms:created>
  <dcterms:modified xsi:type="dcterms:W3CDTF">2019-03-29T18:00:36Z</dcterms:modified>
</cp:coreProperties>
</file>