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7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D0E3369-196F-460C-AF4B-46779842257E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22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68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29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04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489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414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142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048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54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5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61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94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09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78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43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86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78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0E3369-196F-460C-AF4B-46779842257E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77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5AC2DC6-42E5-44DF-A2B2-B2E9863802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Onkologická onemocnění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8564CB0E-48CA-49EA-8D77-BACB40702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72278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cs-CZ" sz="3000" dirty="0"/>
              <a:t>vyučovací hodina</a:t>
            </a:r>
          </a:p>
          <a:p>
            <a:pPr algn="l"/>
            <a:endParaRPr lang="cs-CZ" dirty="0"/>
          </a:p>
          <a:p>
            <a:pPr algn="l"/>
            <a:endParaRPr lang="cs-CZ" sz="1400" dirty="0"/>
          </a:p>
          <a:p>
            <a:pPr algn="l"/>
            <a:endParaRPr lang="cs-CZ" sz="1400" dirty="0"/>
          </a:p>
          <a:p>
            <a:pPr algn="l"/>
            <a:r>
              <a:rPr lang="cs-CZ" sz="1700" dirty="0"/>
              <a:t>Vypracovala: Bc. Zdeňka Smejkalová</a:t>
            </a:r>
          </a:p>
        </p:txBody>
      </p:sp>
    </p:spTree>
    <p:extLst>
      <p:ext uri="{BB962C8B-B14F-4D97-AF65-F5344CB8AC3E}">
        <p14:creationId xmlns:p14="http://schemas.microsoft.com/office/powerpoint/2010/main" val="3954702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1E521D7-4952-4C0B-B3EB-08491C28E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5D30C67-E317-48ED-9147-86BAF30AF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915938" cy="3318936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ADAM, Zdeněk, Marta KREJČÍ a Jiří VORLÍČEK. </a:t>
            </a:r>
            <a:r>
              <a:rPr lang="cs-CZ" i="1" dirty="0"/>
              <a:t>Obecná onkologie</a:t>
            </a:r>
            <a:r>
              <a:rPr lang="cs-CZ" dirty="0"/>
              <a:t>. Praha: </a:t>
            </a:r>
            <a:r>
              <a:rPr lang="cs-CZ" dirty="0" err="1"/>
              <a:t>Galen</a:t>
            </a:r>
            <a:r>
              <a:rPr lang="cs-CZ" dirty="0"/>
              <a:t>, 2011. ISBN 978-80-7262-715-8.</a:t>
            </a:r>
          </a:p>
          <a:p>
            <a:r>
              <a:rPr lang="cs-CZ" dirty="0"/>
              <a:t>HOLEČKOVÁ, Petra. </a:t>
            </a:r>
            <a:r>
              <a:rPr lang="cs-CZ" i="1" dirty="0"/>
              <a:t>Rakovina žaludku: obecné informace pro pacienty. </a:t>
            </a:r>
            <a:r>
              <a:rPr lang="cs-CZ" dirty="0"/>
              <a:t>Praha: Liga proti rakovině Praha, 2011. ISBN 978-80-260-0672-5.</a:t>
            </a:r>
          </a:p>
          <a:p>
            <a:r>
              <a:rPr lang="cs-CZ" i="1" dirty="0"/>
              <a:t>Novotvary 2015 ČR </a:t>
            </a:r>
            <a:r>
              <a:rPr lang="cs-CZ" dirty="0"/>
              <a:t>[online]. Praha: Ústav zdravotnických informací a statistik ČR, 2015. [cit. 2018-04-30]. </a:t>
            </a:r>
            <a:r>
              <a:rPr lang="pl-PL" dirty="0"/>
              <a:t>Dostupné z: http://www.uzis.cz/publikace/novotvary-2015</a:t>
            </a:r>
          </a:p>
          <a:p>
            <a:r>
              <a:rPr lang="cs-CZ" dirty="0"/>
              <a:t>TOMÁŠEK, Jiří. </a:t>
            </a:r>
            <a:r>
              <a:rPr lang="cs-CZ" i="1" dirty="0"/>
              <a:t>Co je nádorové onemocnění </a:t>
            </a:r>
            <a:r>
              <a:rPr lang="cs-CZ" dirty="0"/>
              <a:t>[online]. c2015–2017 [cit. 2018-04-30]. Dostupné z: http://www. pruvodce-onemocnenim.cz/</a:t>
            </a:r>
            <a:r>
              <a:rPr lang="cs-CZ" dirty="0" err="1"/>
              <a:t>dvd</a:t>
            </a:r>
            <a:r>
              <a:rPr lang="cs-CZ" dirty="0"/>
              <a:t>/zhoubny-nador#video-3-1</a:t>
            </a:r>
          </a:p>
          <a:p>
            <a:r>
              <a:rPr lang="cs-CZ" dirty="0"/>
              <a:t>VOKURKA, Martin a Jan HUGO. </a:t>
            </a:r>
            <a:r>
              <a:rPr lang="cs-CZ" i="1" dirty="0"/>
              <a:t>Praktický slovník medicíny. </a:t>
            </a:r>
            <a:r>
              <a:rPr lang="cs-CZ" dirty="0"/>
              <a:t>10., </a:t>
            </a:r>
            <a:r>
              <a:rPr lang="cs-CZ" dirty="0" err="1"/>
              <a:t>aktualiz</a:t>
            </a:r>
            <a:r>
              <a:rPr lang="cs-CZ" dirty="0"/>
              <a:t>. vyd. Praha: </a:t>
            </a:r>
            <a:r>
              <a:rPr lang="cs-CZ" dirty="0" err="1"/>
              <a:t>Maxdorf</a:t>
            </a:r>
            <a:r>
              <a:rPr lang="cs-CZ" dirty="0"/>
              <a:t>, 2011. ISBN 9788073452629.</a:t>
            </a:r>
          </a:p>
          <a:p>
            <a:pPr marL="0" indent="0">
              <a:buNone/>
            </a:pPr>
            <a:r>
              <a:rPr lang="cs-CZ" dirty="0"/>
              <a:t>Zdroje obrázků:</a:t>
            </a:r>
          </a:p>
          <a:p>
            <a:r>
              <a:rPr lang="cs-CZ" dirty="0"/>
              <a:t>(1), (2): </a:t>
            </a:r>
            <a:r>
              <a:rPr lang="cs-CZ" i="1" dirty="0"/>
              <a:t>Novotvary 2015 ČR </a:t>
            </a:r>
            <a:r>
              <a:rPr lang="cs-CZ" dirty="0"/>
              <a:t>[online]. Praha: Ústav zdravotnických informací a statistik ČR, 2015. [cit. 2018-04-30]. </a:t>
            </a:r>
            <a:r>
              <a:rPr lang="pl-PL" dirty="0"/>
              <a:t>Dostupné z: http://www.uzis.cz/publikace/novotvary-2015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355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0B77F77-B80C-438D-8139-08CA191A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Nádorová onemocnění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9C382A0-599C-4E63-BD68-896AF2E07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nádorová onemocnění = onkologická onemocnění</a:t>
            </a:r>
          </a:p>
          <a:p>
            <a:r>
              <a:rPr lang="cs-CZ" dirty="0"/>
              <a:t>Nádorové onemocnění se definuje jako útvar tvořený tkání, jejíž růst se vymkl kontrole a roste nezávisle na organismu. </a:t>
            </a:r>
          </a:p>
          <a:p>
            <a:endParaRPr lang="cs-CZ" dirty="0"/>
          </a:p>
          <a:p>
            <a:r>
              <a:rPr lang="cs-CZ" dirty="0"/>
              <a:t>onkologie</a:t>
            </a:r>
          </a:p>
          <a:p>
            <a:pPr lvl="1"/>
            <a:r>
              <a:rPr lang="cs-CZ" dirty="0"/>
              <a:t>lékařský obor zabývající se problematikou nádorových onemocnění</a:t>
            </a:r>
          </a:p>
          <a:p>
            <a:pPr lvl="1"/>
            <a:r>
              <a:rPr lang="cs-CZ" dirty="0"/>
              <a:t>odvozeno z řeckého slova </a:t>
            </a:r>
            <a:r>
              <a:rPr lang="cs-CZ" i="1" dirty="0" err="1"/>
              <a:t>onkos</a:t>
            </a:r>
            <a:r>
              <a:rPr lang="cs-CZ" dirty="0"/>
              <a:t> = krab</a:t>
            </a:r>
          </a:p>
        </p:txBody>
      </p:sp>
    </p:spTree>
    <p:extLst>
      <p:ext uri="{BB962C8B-B14F-4D97-AF65-F5344CB8AC3E}">
        <p14:creationId xmlns:p14="http://schemas.microsoft.com/office/powerpoint/2010/main" val="326317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3C0C604-3381-4418-8073-5AC2E5FEA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10E91473-DD9F-4F38-A446-81B04F2CA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476499"/>
            <a:ext cx="4718304" cy="576262"/>
          </a:xfrm>
        </p:spPr>
        <p:txBody>
          <a:bodyPr/>
          <a:lstStyle/>
          <a:p>
            <a:r>
              <a:rPr lang="cs-CZ" sz="2700" dirty="0"/>
              <a:t>nezhoubné = benigní nádory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A1B30782-4824-4727-8F49-F93AC7706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068106"/>
            <a:ext cx="4718304" cy="3075520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nekontrolovatelné dělení buněk</a:t>
            </a:r>
          </a:p>
          <a:p>
            <a:r>
              <a:rPr lang="cs-CZ" sz="2000" dirty="0"/>
              <a:t>pomalý růst</a:t>
            </a:r>
          </a:p>
          <a:p>
            <a:r>
              <a:rPr lang="cs-CZ" sz="2000" dirty="0"/>
              <a:t>ohraničený útvar</a:t>
            </a:r>
          </a:p>
          <a:p>
            <a:r>
              <a:rPr lang="cs-CZ" sz="2000" dirty="0"/>
              <a:t>neprorůstání do okolních tkání</a:t>
            </a:r>
          </a:p>
          <a:p>
            <a:r>
              <a:rPr lang="cs-CZ" sz="2000" dirty="0"/>
              <a:t>utlačování okolních tkání</a:t>
            </a:r>
          </a:p>
          <a:p>
            <a:r>
              <a:rPr lang="cs-CZ" sz="2000" dirty="0"/>
              <a:t>chirurgické odstranění</a:t>
            </a:r>
          </a:p>
          <a:p>
            <a:r>
              <a:rPr lang="cs-CZ" sz="2000" dirty="0"/>
              <a:t>žádná druhotná ložiska</a:t>
            </a:r>
          </a:p>
          <a:p>
            <a:endParaRPr lang="cs-CZ" sz="2000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7DDF8CF0-4641-48CA-8232-AC0BE9288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8294" y="2491844"/>
            <a:ext cx="4718304" cy="576262"/>
          </a:xfrm>
        </p:spPr>
        <p:txBody>
          <a:bodyPr/>
          <a:lstStyle/>
          <a:p>
            <a:r>
              <a:rPr lang="cs-CZ" sz="2700" dirty="0"/>
              <a:t>zhoubné = maligní nádory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8E772B6F-E86B-448D-A9B4-B8AC3EBE0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69" y="3068105"/>
            <a:ext cx="4880519" cy="3204107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/>
              <a:t>nekontrolovatelné dělení buněk</a:t>
            </a:r>
          </a:p>
          <a:p>
            <a:r>
              <a:rPr lang="cs-CZ" sz="2000" dirty="0"/>
              <a:t>agresivní růst</a:t>
            </a:r>
          </a:p>
          <a:p>
            <a:r>
              <a:rPr lang="cs-CZ" sz="2000" dirty="0"/>
              <a:t>poškozování a utlačování okolních tkání</a:t>
            </a:r>
          </a:p>
          <a:p>
            <a:r>
              <a:rPr lang="cs-CZ" sz="2000" dirty="0"/>
              <a:t>chirurgické odstranění </a:t>
            </a:r>
          </a:p>
          <a:p>
            <a:r>
              <a:rPr lang="cs-CZ" sz="2000" dirty="0"/>
              <a:t>prorůstání do okolních tkání</a:t>
            </a:r>
          </a:p>
          <a:p>
            <a:r>
              <a:rPr lang="cs-CZ" sz="2000" dirty="0"/>
              <a:t>vytváření metastáz </a:t>
            </a:r>
          </a:p>
          <a:p>
            <a:r>
              <a:rPr lang="cs-CZ" sz="2000" dirty="0"/>
              <a:t>šíření krevní a mízní cestou</a:t>
            </a:r>
          </a:p>
          <a:p>
            <a:r>
              <a:rPr lang="cs-CZ" sz="2000" dirty="0"/>
              <a:t>smrt organismu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1552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DEDB96-6601-41A8-841A-E32ED262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7D901750-F82A-48D8-81D2-A8FC02BC7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metastáza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45F6A858-3650-4B1B-A91D-FB9FA7F411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= nová druhotná (dceřiná) </a:t>
            </a:r>
            <a:br>
              <a:rPr lang="cs-CZ" dirty="0"/>
            </a:br>
            <a:r>
              <a:rPr lang="cs-CZ" dirty="0"/>
              <a:t>ložiska zhoubného nádoru.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F5838564-D448-4C80-9052-AD40DEE8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rizikový faktor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09C7B473-569F-4685-8543-158B5A2412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= faktor, který zvyšuje pravděpodobnost vzniku nádorového onemocnění.</a:t>
            </a:r>
          </a:p>
          <a:p>
            <a:r>
              <a:rPr lang="cs-CZ" dirty="0"/>
              <a:t>vnitřní a vnější rizikové faktory</a:t>
            </a:r>
          </a:p>
        </p:txBody>
      </p:sp>
    </p:spTree>
    <p:extLst>
      <p:ext uri="{BB962C8B-B14F-4D97-AF65-F5344CB8AC3E}">
        <p14:creationId xmlns:p14="http://schemas.microsoft.com/office/powerpoint/2010/main" val="298422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F46A51A-2D08-401F-AE7E-14C1A659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xmlns="" id="{AEFDC760-CB7B-4AD1-9EA7-F714D6F682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996268"/>
              </p:ext>
            </p:extLst>
          </p:nvPr>
        </p:nvGraphicFramePr>
        <p:xfrm>
          <a:off x="1095374" y="2571751"/>
          <a:ext cx="10277475" cy="3561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171">
                  <a:extLst>
                    <a:ext uri="{9D8B030D-6E8A-4147-A177-3AD203B41FA5}">
                      <a16:colId xmlns:a16="http://schemas.microsoft.com/office/drawing/2014/main" xmlns="" val="1547979027"/>
                    </a:ext>
                  </a:extLst>
                </a:gridCol>
                <a:gridCol w="7235304">
                  <a:extLst>
                    <a:ext uri="{9D8B030D-6E8A-4147-A177-3AD203B41FA5}">
                      <a16:colId xmlns:a16="http://schemas.microsoft.com/office/drawing/2014/main" xmlns="" val="3321449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Rizikový faktor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Zvýšení rizika nádorových onemocnění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3406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Kouření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Rakovina plic, dutiny ústní, hltanu, hrtanu, jícnu</a:t>
                      </a:r>
                    </a:p>
                    <a:p>
                      <a:r>
                        <a:rPr lang="cs-CZ" dirty="0"/>
                        <a:t>Rakovina slinivky břišní, močových orgánů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0660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Alkohol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Rakovina dutiny ústní, hltanu, hrtanu, jícnu</a:t>
                      </a:r>
                    </a:p>
                    <a:p>
                      <a:r>
                        <a:rPr lang="cs-CZ" dirty="0"/>
                        <a:t>Rakovina tlustého střeva, jater, prsu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345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Nesprávná strava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Rakovina tlustého střeva a konečníku, žaludku, prostaty, plic</a:t>
                      </a:r>
                    </a:p>
                    <a:p>
                      <a:r>
                        <a:rPr lang="cs-CZ" dirty="0"/>
                        <a:t>Rakovina prsu, dělohy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2011829"/>
                  </a:ext>
                </a:extLst>
              </a:tr>
              <a:tr h="423544">
                <a:tc>
                  <a:txBody>
                    <a:bodyPr/>
                    <a:lstStyle/>
                    <a:p>
                      <a:r>
                        <a:rPr lang="cs-CZ" dirty="0"/>
                        <a:t>Nadváha, obezita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Rakovina dělohy, prsu, tlustého střeva a konečníku, žlučníku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1042844"/>
                  </a:ext>
                </a:extLst>
              </a:tr>
              <a:tr h="423544">
                <a:tc>
                  <a:txBody>
                    <a:bodyPr/>
                    <a:lstStyle/>
                    <a:p>
                      <a:r>
                        <a:rPr lang="cs-CZ" dirty="0"/>
                        <a:t>HPV infekce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Rakovina děložního čípku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7330603"/>
                  </a:ext>
                </a:extLst>
              </a:tr>
              <a:tr h="423544">
                <a:tc>
                  <a:txBody>
                    <a:bodyPr/>
                    <a:lstStyle/>
                    <a:p>
                      <a:r>
                        <a:rPr lang="cs-CZ" dirty="0"/>
                        <a:t>UV záření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Rakovina kůže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0856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60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2E251C6-E5B4-4278-A619-E8BE6F30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30094E3-1581-42B7-9EFF-640089373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Mezi další rizikové faktory se řadí: </a:t>
            </a:r>
          </a:p>
          <a:p>
            <a:pPr lvl="1"/>
            <a:r>
              <a:rPr lang="cs-CZ" dirty="0"/>
              <a:t>snížená pohybová aktivita</a:t>
            </a:r>
          </a:p>
          <a:p>
            <a:pPr lvl="1"/>
            <a:r>
              <a:rPr lang="cs-CZ" dirty="0"/>
              <a:t>stres</a:t>
            </a:r>
          </a:p>
          <a:p>
            <a:pPr lvl="1"/>
            <a:r>
              <a:rPr lang="cs-CZ" dirty="0"/>
              <a:t>časná menstruace</a:t>
            </a:r>
          </a:p>
          <a:p>
            <a:pPr lvl="1"/>
            <a:r>
              <a:rPr lang="cs-CZ" dirty="0"/>
              <a:t>pozdní nebo žádné těhotenství</a:t>
            </a:r>
          </a:p>
          <a:p>
            <a:pPr lvl="1"/>
            <a:r>
              <a:rPr lang="cs-CZ" dirty="0"/>
              <a:t>krátkodobé nebo žádné kojení</a:t>
            </a:r>
          </a:p>
          <a:p>
            <a:pPr lvl="1"/>
            <a:r>
              <a:rPr lang="cs-CZ" dirty="0"/>
              <a:t>dědičnost</a:t>
            </a:r>
          </a:p>
          <a:p>
            <a:pPr lvl="1"/>
            <a:r>
              <a:rPr lang="cs-CZ" dirty="0"/>
              <a:t>věk </a:t>
            </a:r>
          </a:p>
          <a:p>
            <a:pPr lvl="1"/>
            <a:r>
              <a:rPr lang="cs-CZ" dirty="0"/>
              <a:t>pohlaví </a:t>
            </a:r>
          </a:p>
          <a:p>
            <a:pPr lvl="1"/>
            <a:endParaRPr lang="cs-CZ" dirty="0"/>
          </a:p>
        </p:txBody>
      </p:sp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xmlns="" id="{60878423-2BF0-4C76-803B-999257E5E459}"/>
              </a:ext>
            </a:extLst>
          </p:cNvPr>
          <p:cNvSpPr/>
          <p:nvPr/>
        </p:nvSpPr>
        <p:spPr>
          <a:xfrm>
            <a:off x="3300413" y="4686300"/>
            <a:ext cx="228600" cy="785813"/>
          </a:xfrm>
          <a:prstGeom prst="rightBrac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FA0F3530-FB24-4351-8532-F8B843AB5E65}"/>
              </a:ext>
            </a:extLst>
          </p:cNvPr>
          <p:cNvSpPr txBox="1"/>
          <p:nvPr/>
        </p:nvSpPr>
        <p:spPr>
          <a:xfrm>
            <a:off x="3671887" y="4894540"/>
            <a:ext cx="264318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vnitřní rizikové faktory</a:t>
            </a:r>
          </a:p>
        </p:txBody>
      </p:sp>
    </p:spTree>
    <p:extLst>
      <p:ext uri="{BB962C8B-B14F-4D97-AF65-F5344CB8AC3E}">
        <p14:creationId xmlns:p14="http://schemas.microsoft.com/office/powerpoint/2010/main" val="318503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4BDB71A-4675-4CDE-85C2-15337138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cs-CZ" dirty="0"/>
              <a:t>Nádorová onemocnění v České republice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9FF80F2-1518-4F05-82E3-6A33A77CE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Druhá nejčastější příčina úmrtí!</a:t>
            </a:r>
          </a:p>
          <a:p>
            <a:r>
              <a:rPr lang="cs-CZ" dirty="0"/>
              <a:t>nejčastější </a:t>
            </a:r>
            <a:r>
              <a:rPr lang="cs-CZ"/>
              <a:t>nádorová onemocnění</a:t>
            </a:r>
            <a:endParaRPr lang="cs-CZ" dirty="0"/>
          </a:p>
          <a:p>
            <a:pPr lvl="1"/>
            <a:r>
              <a:rPr lang="cs-CZ" dirty="0"/>
              <a:t>rakovina kůže</a:t>
            </a:r>
          </a:p>
          <a:p>
            <a:pPr lvl="1"/>
            <a:r>
              <a:rPr lang="cs-CZ" dirty="0"/>
              <a:t>rakovina prostaty u mužů, rakovina prsu u žen</a:t>
            </a:r>
          </a:p>
          <a:p>
            <a:pPr lvl="1"/>
            <a:r>
              <a:rPr lang="cs-CZ" dirty="0"/>
              <a:t>rakovina tlustého střeva a konečníku</a:t>
            </a:r>
          </a:p>
          <a:p>
            <a:pPr lvl="1"/>
            <a:r>
              <a:rPr lang="cs-CZ" dirty="0"/>
              <a:t>rakovina plic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672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FFD6277F-0E34-4AE6-85B1-4E07E9D67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8"/>
          <a:stretch/>
        </p:blipFill>
        <p:spPr>
          <a:xfrm>
            <a:off x="878653" y="642938"/>
            <a:ext cx="10507083" cy="54864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D4CECC0C-9C62-43F9-B5C9-1D71B8C053E2}"/>
              </a:ext>
            </a:extLst>
          </p:cNvPr>
          <p:cNvSpPr txBox="1"/>
          <p:nvPr/>
        </p:nvSpPr>
        <p:spPr>
          <a:xfrm flipH="1">
            <a:off x="11137206" y="5886687"/>
            <a:ext cx="39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3311338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A6DC7719-6660-40F8-BAC4-8C2DB6B71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5" r="30870" b="8676"/>
          <a:stretch/>
        </p:blipFill>
        <p:spPr>
          <a:xfrm>
            <a:off x="1185862" y="682094"/>
            <a:ext cx="10147232" cy="550439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3C45821A-4080-4D3F-B49D-76AF8F0A3B53}"/>
              </a:ext>
            </a:extLst>
          </p:cNvPr>
          <p:cNvSpPr txBox="1"/>
          <p:nvPr/>
        </p:nvSpPr>
        <p:spPr>
          <a:xfrm flipH="1">
            <a:off x="11123954" y="5833679"/>
            <a:ext cx="39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1832198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Vlastní 2">
      <a:dk1>
        <a:srgbClr val="000000"/>
      </a:dk1>
      <a:lt1>
        <a:sysClr val="window" lastClr="FFFFFF"/>
      </a:lt1>
      <a:dk2>
        <a:srgbClr val="212121"/>
      </a:dk2>
      <a:lt2>
        <a:srgbClr val="DADADA"/>
      </a:lt2>
      <a:accent1>
        <a:srgbClr val="000000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304</TotalTime>
  <Words>445</Words>
  <Application>Microsoft Office PowerPoint</Application>
  <PresentationFormat>Vlastní</PresentationFormat>
  <Paragraphs>83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Organika</vt:lpstr>
      <vt:lpstr>Onkologická onemocnění</vt:lpstr>
      <vt:lpstr>Nádorová onemocnění</vt:lpstr>
      <vt:lpstr>Základní pojmy</vt:lpstr>
      <vt:lpstr>Základní pojmy</vt:lpstr>
      <vt:lpstr>Rizikové faktory</vt:lpstr>
      <vt:lpstr>Rizikové faktory</vt:lpstr>
      <vt:lpstr>Nádorová onemocnění v České republice</vt:lpstr>
      <vt:lpstr>Prezentace aplikace PowerPoint</vt:lpstr>
      <vt:lpstr>Prezentace aplikace PowerPoint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Onkologická onemocnění</dc:title>
  <dc:creator>Zdeňka Smejkalová</dc:creator>
  <cp:lastModifiedBy>Mgr. Jana Nedbalová</cp:lastModifiedBy>
  <cp:revision>18</cp:revision>
  <dcterms:created xsi:type="dcterms:W3CDTF">2018-11-18T17:33:51Z</dcterms:created>
  <dcterms:modified xsi:type="dcterms:W3CDTF">2019-09-25T10:47:20Z</dcterms:modified>
</cp:coreProperties>
</file>