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>
        <p:scale>
          <a:sx n="96" d="100"/>
          <a:sy n="96" d="100"/>
        </p:scale>
        <p:origin x="-187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59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92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92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87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56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67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4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7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68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85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06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16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10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10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99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60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0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F91F16-64BE-45B7-8668-F369ACEAA7F4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F3047F-0A63-4859-AE6F-EC03721EC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8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A83727-75E5-4141-AFA1-C2072A269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Prevence onkologických onemocnění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59397C7-58A1-469E-AFF8-549976F76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31821"/>
          </a:xfrm>
        </p:spPr>
        <p:txBody>
          <a:bodyPr>
            <a:normAutofit fontScale="70000" lnSpcReduction="20000"/>
          </a:bodyPr>
          <a:lstStyle/>
          <a:p>
            <a:r>
              <a:rPr lang="cs-CZ" sz="4000"/>
              <a:t>2. vyučovací </a:t>
            </a:r>
            <a:r>
              <a:rPr lang="cs-CZ" sz="4000" dirty="0"/>
              <a:t>hodina</a:t>
            </a:r>
          </a:p>
          <a:p>
            <a:pPr algn="l"/>
            <a:endParaRPr lang="cs-CZ" dirty="0"/>
          </a:p>
          <a:p>
            <a:pPr algn="l"/>
            <a:endParaRPr lang="cs-CZ" sz="2000" dirty="0"/>
          </a:p>
          <a:p>
            <a:pPr algn="l"/>
            <a:endParaRPr lang="cs-CZ" sz="2000" dirty="0"/>
          </a:p>
          <a:p>
            <a:pPr algn="l"/>
            <a:r>
              <a:rPr lang="cs-CZ" sz="2300" dirty="0"/>
              <a:t>Vypracovala: Bc. Zdeňka Smejkalová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4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4A3171-A9D6-4C3A-AEAE-2399C71B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Prevence onkologických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F721568-2C7C-4605-832C-0D40F5BD4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088216" cy="385712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Primární prevence: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Zaměřena na zdravou populaci, cílem je zabránit vzniku rakoviny.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Snaží se snížit až odstranit rizikové faktory.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Sekundární prevence: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Zaměřena na zjištění nádorového onemocnění v počátečním vyléčitelném stadiu.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Snaží se zamezit rozvoji vzniklého onemocnění.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Terciární prevence: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Týká se osob s vyléčeným onkologickým onemocněním. 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je zejména zamezit návratu onemocnění. 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76A375-3675-44D9-9A65-972E988D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prevence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34060F9-F8C4-4189-8B57-5E2D46C108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nekuřáctví </a:t>
            </a:r>
          </a:p>
          <a:p>
            <a:r>
              <a:rPr lang="cs-CZ" dirty="0"/>
              <a:t>omezení alkoholu</a:t>
            </a:r>
          </a:p>
          <a:p>
            <a:r>
              <a:rPr lang="cs-CZ" dirty="0"/>
              <a:t>správná strava</a:t>
            </a:r>
          </a:p>
          <a:p>
            <a:r>
              <a:rPr lang="cs-CZ" dirty="0"/>
              <a:t>dostatečná pohybová aktivita</a:t>
            </a:r>
          </a:p>
          <a:p>
            <a:r>
              <a:rPr lang="cs-CZ" dirty="0"/>
              <a:t>chráněný pohlavní styk</a:t>
            </a:r>
          </a:p>
          <a:p>
            <a:r>
              <a:rPr lang="cs-CZ" dirty="0"/>
              <a:t>omezení promiskuity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F4CC140F-E80C-4A3F-9248-8C24B416E8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používání krémů s UV faktorem</a:t>
            </a:r>
          </a:p>
          <a:p>
            <a:r>
              <a:rPr lang="cs-CZ" dirty="0"/>
              <a:t>nevystavování se slunečnímu záření</a:t>
            </a:r>
          </a:p>
          <a:p>
            <a:r>
              <a:rPr lang="cs-CZ" dirty="0"/>
              <a:t>kojení minimálně 6 měsíců</a:t>
            </a:r>
          </a:p>
          <a:p>
            <a:r>
              <a:rPr lang="cs-CZ" dirty="0"/>
              <a:t>odpočinek </a:t>
            </a:r>
          </a:p>
        </p:txBody>
      </p:sp>
    </p:spTree>
    <p:extLst>
      <p:ext uri="{BB962C8B-B14F-4D97-AF65-F5344CB8AC3E}">
        <p14:creationId xmlns:p14="http://schemas.microsoft.com/office/powerpoint/2010/main" val="40099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44795-BF63-481E-B6E4-AA8A938E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Preventivní doporučení – výživa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EBE40E9B-7E56-4B6C-91D9-A97FA0F9A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vhodné v rámci prevence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871CF150-885F-4D79-9368-B09963EC3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1"/>
            <a:ext cx="4718304" cy="309127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ovoce, zelenina</a:t>
            </a:r>
          </a:p>
          <a:p>
            <a:r>
              <a:rPr lang="cs-CZ" dirty="0"/>
              <a:t>celozrnné výrobky, luštěniny</a:t>
            </a:r>
          </a:p>
          <a:p>
            <a:r>
              <a:rPr lang="cs-CZ" dirty="0"/>
              <a:t>rybí maso</a:t>
            </a:r>
          </a:p>
          <a:p>
            <a:r>
              <a:rPr lang="cs-CZ" dirty="0"/>
              <a:t>vařené, dušené pokrmy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jídelníček obsahující všechny patra potravinové pyramidy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pravidelná, přiměřená a pestrá strava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B9038BC9-ECF6-46EB-9253-17D2BEAF0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977660" cy="576262"/>
          </a:xfrm>
        </p:spPr>
        <p:txBody>
          <a:bodyPr/>
          <a:lstStyle/>
          <a:p>
            <a:r>
              <a:rPr lang="cs-CZ" b="1" dirty="0"/>
              <a:t>nevhodné v rámci prevence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1D928AC-B3D2-4C2C-B751-B3489E79D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69" y="3243262"/>
            <a:ext cx="5375227" cy="297200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uzené, přesolené potraviny</a:t>
            </a:r>
          </a:p>
          <a:p>
            <a:r>
              <a:rPr lang="cs-CZ" dirty="0"/>
              <a:t>červené maso a vnitřnosti (vysoká konzumace)</a:t>
            </a:r>
          </a:p>
          <a:p>
            <a:r>
              <a:rPr lang="cs-CZ" dirty="0"/>
              <a:t>pečené, smažené, uzené a grilované pokrmy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78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EDB2472-F190-4E73-9DCB-D9971CB5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98741"/>
            <a:ext cx="9601196" cy="1303867"/>
          </a:xfrm>
        </p:spPr>
        <p:txBody>
          <a:bodyPr/>
          <a:lstStyle/>
          <a:p>
            <a:r>
              <a:rPr lang="cs-CZ" dirty="0"/>
              <a:t>Potravinová pyramida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606BF4F-8F65-4B51-8A03-33F2EC946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1E3E05C-A51A-4263-9251-F3D27723C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09" y="1893562"/>
            <a:ext cx="10332379" cy="433663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773D3054-C7DC-4FFD-A338-ED61E0F7F5B7}"/>
              </a:ext>
            </a:extLst>
          </p:cNvPr>
          <p:cNvSpPr txBox="1"/>
          <p:nvPr/>
        </p:nvSpPr>
        <p:spPr>
          <a:xfrm flipH="1">
            <a:off x="1295401" y="5682260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83794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FC292C-5672-4257-8B88-966B2C6A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43119"/>
            <a:ext cx="9601196" cy="1303867"/>
          </a:xfrm>
        </p:spPr>
        <p:txBody>
          <a:bodyPr/>
          <a:lstStyle/>
          <a:p>
            <a:r>
              <a:rPr lang="cs-CZ" dirty="0"/>
              <a:t>Potravinová pyramida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xmlns="" id="{E2A09151-B35B-4422-A9D8-E13BC01AC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pPr marL="3657600" lvl="8" indent="0">
              <a:buNone/>
            </a:pPr>
            <a:r>
              <a:rPr lang="cs-CZ" dirty="0"/>
              <a:t>						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874AB856-15A1-41EB-A9D6-9A90E7C18B07}"/>
              </a:ext>
            </a:extLst>
          </p:cNvPr>
          <p:cNvSpPr txBox="1"/>
          <p:nvPr/>
        </p:nvSpPr>
        <p:spPr>
          <a:xfrm>
            <a:off x="7495686" y="2146986"/>
            <a:ext cx="377023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počet kostek = počet porcí</a:t>
            </a:r>
          </a:p>
          <a:p>
            <a:endParaRPr lang="cs-CZ" dirty="0"/>
          </a:p>
          <a:p>
            <a:r>
              <a:rPr lang="cs-CZ" dirty="0"/>
              <a:t>1 porce = sevřená pěst, rozevřená dlaň</a:t>
            </a:r>
          </a:p>
          <a:p>
            <a:endParaRPr lang="cs-CZ" dirty="0"/>
          </a:p>
          <a:p>
            <a:r>
              <a:rPr lang="cs-CZ" dirty="0"/>
              <a:t>1 porce nápoje = 250 ml</a:t>
            </a:r>
          </a:p>
        </p:txBody>
      </p:sp>
      <p:pic>
        <p:nvPicPr>
          <p:cNvPr id="15" name="Picture 6" descr="VÃ½sledek obrÃ¡zku pro rozevÅenÃ¡ dlaÅ Å¡est priorit">
            <a:extLst>
              <a:ext uri="{FF2B5EF4-FFF2-40B4-BE49-F238E27FC236}">
                <a16:creationId xmlns:a16="http://schemas.microsoft.com/office/drawing/2014/main" xmlns="" id="{A9C41E32-1B08-4152-A606-F6BB511E1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9" b="56912"/>
          <a:stretch/>
        </p:blipFill>
        <p:spPr bwMode="auto">
          <a:xfrm>
            <a:off x="8007032" y="5004194"/>
            <a:ext cx="2747547" cy="114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VÃ½sledek obrÃ¡zku pro rozevÅenÃ¡ dlaÅ Å¡est priorit">
            <a:extLst>
              <a:ext uri="{FF2B5EF4-FFF2-40B4-BE49-F238E27FC236}">
                <a16:creationId xmlns:a16="http://schemas.microsoft.com/office/drawing/2014/main" xmlns="" id="{5EE799BC-79F2-4802-B572-1D4E1673F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5" b="56912"/>
          <a:stretch/>
        </p:blipFill>
        <p:spPr bwMode="auto">
          <a:xfrm>
            <a:off x="7842852" y="3901312"/>
            <a:ext cx="2706578" cy="114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ovéPole 39">
            <a:extLst>
              <a:ext uri="{FF2B5EF4-FFF2-40B4-BE49-F238E27FC236}">
                <a16:creationId xmlns:a16="http://schemas.microsoft.com/office/drawing/2014/main" xmlns="" id="{E20370DC-CED0-4BDA-AD43-E8BEDDBFF253}"/>
              </a:ext>
            </a:extLst>
          </p:cNvPr>
          <p:cNvSpPr txBox="1"/>
          <p:nvPr/>
        </p:nvSpPr>
        <p:spPr>
          <a:xfrm flipH="1">
            <a:off x="10697274" y="5876381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(2)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xmlns="" id="{8AF2048E-591A-4304-9D51-1A176BBABFC2}"/>
              </a:ext>
            </a:extLst>
          </p:cNvPr>
          <p:cNvGrpSpPr/>
          <p:nvPr/>
        </p:nvGrpSpPr>
        <p:grpSpPr>
          <a:xfrm>
            <a:off x="926073" y="1859622"/>
            <a:ext cx="9828505" cy="4330451"/>
            <a:chOff x="926073" y="1859622"/>
            <a:chExt cx="9828505" cy="4330451"/>
          </a:xfrm>
        </p:grpSpPr>
        <p:pic>
          <p:nvPicPr>
            <p:cNvPr id="1028" name="Picture 4" descr="VÃ½sledek obrÃ¡zku pro potravinovÃ¡ pyramida pohyb a vÃ½Å¾iva">
              <a:extLst>
                <a:ext uri="{FF2B5EF4-FFF2-40B4-BE49-F238E27FC236}">
                  <a16:creationId xmlns:a16="http://schemas.microsoft.com/office/drawing/2014/main" xmlns="" id="{5D18CC7F-3CF0-4304-AA5A-4F78886D3A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50"/>
            <a:stretch/>
          </p:blipFill>
          <p:spPr bwMode="auto">
            <a:xfrm>
              <a:off x="926073" y="1859622"/>
              <a:ext cx="6569613" cy="433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VÃ½sledek obrÃ¡zku pro rozevÅenÃ¡ dlaÅ Å¡est priorit">
              <a:extLst>
                <a:ext uri="{FF2B5EF4-FFF2-40B4-BE49-F238E27FC236}">
                  <a16:creationId xmlns:a16="http://schemas.microsoft.com/office/drawing/2014/main" xmlns="" id="{BA20908E-D35E-4152-A9FD-DDC5918D20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59" b="56912"/>
            <a:stretch/>
          </p:blipFill>
          <p:spPr bwMode="auto">
            <a:xfrm>
              <a:off x="8007031" y="5004194"/>
              <a:ext cx="2747547" cy="1142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VÃ½sledek obrÃ¡zku pro rozevÅenÃ¡ dlaÅ Å¡est priorit">
              <a:extLst>
                <a:ext uri="{FF2B5EF4-FFF2-40B4-BE49-F238E27FC236}">
                  <a16:creationId xmlns:a16="http://schemas.microsoft.com/office/drawing/2014/main" xmlns="" id="{D7E594C1-6857-4EF6-99EE-E096F9C08D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5" b="56912"/>
            <a:stretch/>
          </p:blipFill>
          <p:spPr bwMode="auto">
            <a:xfrm>
              <a:off x="7842851" y="3901312"/>
              <a:ext cx="2706578" cy="1142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512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F3985A-E5B4-492C-B4EF-2FF9C5F8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5193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dirty="0"/>
              <a:t>Preventivní doporučení – pohyb Pohybová pyramida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7B99982-E126-4FF0-848A-A3D63D022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VÃ½sledek obrÃ¡zku pro pohybovÃ¡ pyramida">
            <a:extLst>
              <a:ext uri="{FF2B5EF4-FFF2-40B4-BE49-F238E27FC236}">
                <a16:creationId xmlns:a16="http://schemas.microsoft.com/office/drawing/2014/main" xmlns="" id="{07166D1D-52BD-481D-A573-B285E0669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" b="3563"/>
          <a:stretch/>
        </p:blipFill>
        <p:spPr bwMode="auto">
          <a:xfrm>
            <a:off x="1295401" y="1955801"/>
            <a:ext cx="4010407" cy="425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0D18FB5D-8854-4450-9A90-070BFC23A431}"/>
              </a:ext>
            </a:extLst>
          </p:cNvPr>
          <p:cNvSpPr txBox="1"/>
          <p:nvPr/>
        </p:nvSpPr>
        <p:spPr>
          <a:xfrm>
            <a:off x="5305808" y="2237414"/>
            <a:ext cx="5590789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běh do kopce, schodů, šplh na tyči</a:t>
            </a:r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náročnější jízda na kole, rychlý běh (30 minut)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rychlá chůze, běh, pohybové hry, jízda na kole, bruslích (60 minut)</a:t>
            </a:r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běžná chůze, popocházení, postávání, domácí práce (60–90 minut)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9B056B81-2689-4AB4-8576-60587D7F5EBA}"/>
              </a:ext>
            </a:extLst>
          </p:cNvPr>
          <p:cNvSpPr txBox="1"/>
          <p:nvPr/>
        </p:nvSpPr>
        <p:spPr>
          <a:xfrm flipH="1">
            <a:off x="4907160" y="5928234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9962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9A12E6-CD35-4D43-A32A-72B0D0B2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prevence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F5463CE-E885-4C6D-AF86-79011AE58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300252" cy="384386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preventivní prohlídky u praktického lékaře</a:t>
            </a:r>
          </a:p>
          <a:p>
            <a:r>
              <a:rPr lang="cs-CZ" dirty="0"/>
              <a:t>samovyšetření prsu a varlat</a:t>
            </a:r>
          </a:p>
          <a:p>
            <a:r>
              <a:rPr lang="cs-CZ" dirty="0"/>
              <a:t>screeningové programy</a:t>
            </a:r>
          </a:p>
          <a:p>
            <a:pPr lvl="1"/>
            <a:r>
              <a:rPr lang="cs-CZ" dirty="0"/>
              <a:t>Screening: pravidelné vyšetření obyvatel z dané cílové skupiny, u kterých se neprojevují žádné příznaky daného onemocnění. </a:t>
            </a:r>
          </a:p>
          <a:p>
            <a:pPr lvl="1"/>
            <a:r>
              <a:rPr lang="cs-CZ" b="1" dirty="0"/>
              <a:t>vyšetření rakoviny prsu </a:t>
            </a:r>
            <a:r>
              <a:rPr lang="cs-CZ" dirty="0"/>
              <a:t>= mamografie</a:t>
            </a:r>
          </a:p>
          <a:p>
            <a:pPr lvl="1"/>
            <a:r>
              <a:rPr lang="cs-CZ" b="1" dirty="0"/>
              <a:t>vyšetření tlustého střeva a konečníku</a:t>
            </a:r>
            <a:r>
              <a:rPr lang="cs-CZ" dirty="0"/>
              <a:t> = TOKS (test okultního krvácení do stolice), kolonoskopie</a:t>
            </a:r>
          </a:p>
          <a:p>
            <a:pPr lvl="1"/>
            <a:r>
              <a:rPr lang="cs-CZ" b="1" dirty="0"/>
              <a:t>vyšetření</a:t>
            </a:r>
            <a:r>
              <a:rPr lang="cs-CZ" dirty="0"/>
              <a:t> </a:t>
            </a:r>
            <a:r>
              <a:rPr lang="cs-CZ" b="1" dirty="0"/>
              <a:t>rakoviny děložního čípku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4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77336-CEFF-4C22-92DC-A7C941B2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5F30C4F-7BC8-4220-8BA9-A6AC578E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8" y="2556930"/>
            <a:ext cx="10469216" cy="3963139"/>
          </a:xfrm>
        </p:spPr>
        <p:txBody>
          <a:bodyPr>
            <a:normAutofit fontScale="55000" lnSpcReduction="20000"/>
          </a:bodyPr>
          <a:lstStyle/>
          <a:p>
            <a:r>
              <a:rPr lang="cs-CZ" i="1" dirty="0"/>
              <a:t>Pohyb a výživa: šest priorit v pohybovém a výživovém režimu žáků na 1. stupni ZŠ: pokusné ověřování účinnosti programu zaměřeného na změny v pohybovém a výživovém režimu žáků ZŠ. </a:t>
            </a:r>
            <a:r>
              <a:rPr lang="cs-CZ" dirty="0"/>
              <a:t>Praha: Národní ústav pro vzdělávání,2014. ISBN 978-80-7481-069-5.</a:t>
            </a:r>
          </a:p>
          <a:p>
            <a:r>
              <a:rPr lang="cs-CZ" dirty="0"/>
              <a:t>Prevence nádorových onemocnění. </a:t>
            </a:r>
            <a:r>
              <a:rPr lang="cs-CZ" i="1" dirty="0"/>
              <a:t>Masarykův onkologický ústav </a:t>
            </a:r>
            <a:r>
              <a:rPr lang="cs-CZ" dirty="0"/>
              <a:t>[online]. c2009-2018, 3.11.2017 </a:t>
            </a:r>
            <a:r>
              <a:rPr lang="pl-PL" dirty="0"/>
              <a:t>[cit. 2018-09-10]. Dostupné z: https://www.mou.cz/prevence-nadorovych-onemocneni/t3017</a:t>
            </a:r>
          </a:p>
          <a:p>
            <a:r>
              <a:rPr lang="cs-CZ" dirty="0"/>
              <a:t>TESAŘOVÁ, Petra. </a:t>
            </a:r>
            <a:r>
              <a:rPr lang="cs-CZ" i="1" dirty="0"/>
              <a:t>Terciární prevence vzniku zhoubných nádorů/rakoviny </a:t>
            </a:r>
            <a:r>
              <a:rPr lang="cs-CZ" dirty="0"/>
              <a:t>[online]. c2015–2017 [cit. 2018-05-02]. </a:t>
            </a:r>
            <a:r>
              <a:rPr lang="pl-PL" dirty="0"/>
              <a:t>Dostupné z: http://www.pruvodce-onemocnenim.cz/dvd/zhoubny-nador#video-3-1</a:t>
            </a:r>
          </a:p>
          <a:p>
            <a:r>
              <a:rPr lang="cs-CZ" dirty="0"/>
              <a:t>TOMÁŠEK, Jiří. </a:t>
            </a:r>
            <a:r>
              <a:rPr lang="cs-CZ" i="1" dirty="0"/>
              <a:t>Onkologie: minimum pro praxi. </a:t>
            </a:r>
            <a:r>
              <a:rPr lang="cs-CZ" dirty="0"/>
              <a:t>Praha: </a:t>
            </a:r>
            <a:r>
              <a:rPr lang="cs-CZ" dirty="0" err="1"/>
              <a:t>Axonite</a:t>
            </a:r>
            <a:r>
              <a:rPr lang="cs-CZ" dirty="0"/>
              <a:t> CZ, 2015. </a:t>
            </a:r>
            <a:r>
              <a:rPr lang="cs-CZ" dirty="0" err="1"/>
              <a:t>Asclepius</a:t>
            </a:r>
            <a:r>
              <a:rPr lang="cs-CZ" dirty="0"/>
              <a:t>. ISBN 978-80-88046-01-1.</a:t>
            </a:r>
          </a:p>
          <a:p>
            <a:r>
              <a:rPr lang="cs-CZ" dirty="0"/>
              <a:t>VORLÍČEK, Jiří, Jan ŽALOUDÍK a Rostislav VYZULA. </a:t>
            </a:r>
            <a:r>
              <a:rPr lang="cs-CZ" dirty="0" err="1"/>
              <a:t>Onkoprevence</a:t>
            </a:r>
            <a:r>
              <a:rPr lang="cs-CZ" dirty="0"/>
              <a:t> pro českou republiku. </a:t>
            </a:r>
            <a:r>
              <a:rPr lang="cs-CZ" i="1" dirty="0" err="1"/>
              <a:t>Linkos</a:t>
            </a:r>
            <a:r>
              <a:rPr lang="cs-CZ" i="1" dirty="0"/>
              <a:t>: Lékař a multidisciplinární tým </a:t>
            </a:r>
            <a:r>
              <a:rPr lang="cs-CZ" dirty="0"/>
              <a:t>[online]. c2018, 30. 4. 2009 [cit. 2018-05-10]. Dostupné z: https://www.linkos.cz/lekar-a-multidisciplinarni-tym/prevence-a-skrining/onkoprevence-pro-ceskou-republiku-1/</a:t>
            </a:r>
          </a:p>
          <a:p>
            <a:pPr marL="0" indent="0">
              <a:buNone/>
            </a:pPr>
            <a:r>
              <a:rPr lang="cs-CZ" dirty="0"/>
              <a:t>Zdroje obrázků: </a:t>
            </a:r>
          </a:p>
          <a:p>
            <a:r>
              <a:rPr lang="cs-CZ" dirty="0"/>
              <a:t>(1): </a:t>
            </a:r>
            <a:r>
              <a:rPr lang="cs-CZ" i="1" dirty="0"/>
              <a:t>Výživová doporučení pro obyvatelstvo ČR </a:t>
            </a:r>
            <a:r>
              <a:rPr lang="cs-CZ" dirty="0"/>
              <a:t>[online]. 2005 [cit. 2018-06-26]. Dostupné z: https://ris.uhk.cz/idv/</a:t>
            </a:r>
            <a:r>
              <a:rPr lang="en-US" dirty="0" err="1"/>
              <a:t>zdravi</a:t>
            </a:r>
            <a:r>
              <a:rPr lang="en-US" dirty="0"/>
              <a:t>/</a:t>
            </a:r>
            <a:r>
              <a:rPr lang="en-US" dirty="0" err="1"/>
              <a:t>soubory</a:t>
            </a:r>
            <a:r>
              <a:rPr lang="en-US" dirty="0"/>
              <a:t>/scan/13_rub.jpg</a:t>
            </a:r>
            <a:endParaRPr lang="cs-CZ" dirty="0"/>
          </a:p>
          <a:p>
            <a:r>
              <a:rPr lang="cs-CZ" dirty="0"/>
              <a:t>(2), (3): </a:t>
            </a:r>
            <a:r>
              <a:rPr lang="cs-CZ" i="1" dirty="0"/>
              <a:t>Pohyb a výživa: šest priorit v pohybovém a výživovém režimu žáků na 1. stupni ZŠ: pokusné ověřování účinnosti programu zaměřeného na změny v pohybovém a výživovém režimu žáků ZŠ. </a:t>
            </a:r>
            <a:r>
              <a:rPr lang="cs-CZ" dirty="0"/>
              <a:t>Praha: Národní ústav pro vzdělávání,2014. ISBN 978-80-7481-069-5.</a:t>
            </a:r>
          </a:p>
        </p:txBody>
      </p:sp>
    </p:spTree>
    <p:extLst>
      <p:ext uri="{BB962C8B-B14F-4D97-AF65-F5344CB8AC3E}">
        <p14:creationId xmlns:p14="http://schemas.microsoft.com/office/powerpoint/2010/main" val="3394028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347</TotalTime>
  <Words>540</Words>
  <Application>Microsoft Office PowerPoint</Application>
  <PresentationFormat>Vlastní</PresentationFormat>
  <Paragraphs>79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Organika</vt:lpstr>
      <vt:lpstr>Prevence onkologických onemocnění</vt:lpstr>
      <vt:lpstr>Prevence onkologických onemocnění</vt:lpstr>
      <vt:lpstr>Primární prevence</vt:lpstr>
      <vt:lpstr>Preventivní doporučení – výživa</vt:lpstr>
      <vt:lpstr>Potravinová pyramida</vt:lpstr>
      <vt:lpstr>Potravinová pyramida</vt:lpstr>
      <vt:lpstr>Preventivní doporučení – pohyb Pohybová pyramida</vt:lpstr>
      <vt:lpstr>Sekundární prevence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Prevence onkologických onemocnění</dc:title>
  <dc:creator>Zdeňka Smejkalová</dc:creator>
  <cp:lastModifiedBy>Mgr. Jana Nedbalová</cp:lastModifiedBy>
  <cp:revision>16</cp:revision>
  <dcterms:created xsi:type="dcterms:W3CDTF">2018-12-02T13:17:30Z</dcterms:created>
  <dcterms:modified xsi:type="dcterms:W3CDTF">2019-09-25T10:48:38Z</dcterms:modified>
</cp:coreProperties>
</file>