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8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>
        <p:scale>
          <a:sx n="96" d="100"/>
          <a:sy n="96" d="100"/>
        </p:scale>
        <p:origin x="-19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2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7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0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6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7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8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1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zPxRO3qJk" TargetMode="External"/><Relationship Id="rId2" Type="http://schemas.openxmlformats.org/officeDocument/2006/relationships/hyperlink" Target="http://www.pruvodce-onemocnenim.cz/dvd/kolorektalni-karcinom#video-2-4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0C6C83-22E7-4BC4-A1A3-9987E0BA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2" y="1868557"/>
            <a:ext cx="7394713" cy="1518107"/>
          </a:xfrm>
        </p:spPr>
        <p:txBody>
          <a:bodyPr/>
          <a:lstStyle/>
          <a:p>
            <a:r>
              <a:rPr lang="cs-CZ" sz="4600" dirty="0"/>
              <a:t>Onkologické onemocnění tlustého střeva a konečníku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E2ECDD8-29BF-4D5E-8494-9E0C1D367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22786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3. vyučovací hodina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7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97915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Onkologické onemocnění </a:t>
            </a:r>
            <a:br>
              <a:rPr lang="cs-CZ" dirty="0"/>
            </a:br>
            <a:r>
              <a:rPr lang="cs-CZ" dirty="0"/>
              <a:t>tlustého střeva a konečníku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tlusté střevo latinským názvem </a:t>
            </a:r>
            <a:r>
              <a:rPr lang="cs-CZ" i="1" dirty="0" err="1"/>
              <a:t>colon</a:t>
            </a:r>
            <a:endParaRPr lang="cs-CZ" i="1" dirty="0"/>
          </a:p>
          <a:p>
            <a:r>
              <a:rPr lang="cs-CZ" dirty="0"/>
              <a:t>funkce tlustého střeva</a:t>
            </a:r>
          </a:p>
          <a:p>
            <a:pPr lvl="1"/>
            <a:r>
              <a:rPr lang="cs-CZ" dirty="0"/>
              <a:t>vstřebávání vody s minerálními látkami </a:t>
            </a:r>
          </a:p>
          <a:p>
            <a:pPr lvl="1"/>
            <a:r>
              <a:rPr lang="cs-CZ" dirty="0"/>
              <a:t>zahušťování střevního obsahu</a:t>
            </a:r>
          </a:p>
          <a:p>
            <a:pPr lvl="1"/>
            <a:r>
              <a:rPr lang="cs-CZ" dirty="0"/>
              <a:t>vylučování nestravitelných zbytků</a:t>
            </a:r>
          </a:p>
          <a:p>
            <a:pPr lvl="1"/>
            <a:endParaRPr lang="cs-CZ" dirty="0"/>
          </a:p>
          <a:p>
            <a:r>
              <a:rPr lang="cs-CZ" dirty="0"/>
              <a:t>souhrnný název kolorektální karcinom </a:t>
            </a:r>
          </a:p>
          <a:p>
            <a:pPr marL="457200" lvl="1" indent="0">
              <a:buNone/>
            </a:pPr>
            <a:endParaRPr lang="cs-CZ" i="1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1B0F03D2-2E7A-47F4-B423-052FD32AF0D5}"/>
              </a:ext>
            </a:extLst>
          </p:cNvPr>
          <p:cNvGrpSpPr/>
          <p:nvPr/>
        </p:nvGrpSpPr>
        <p:grpSpPr>
          <a:xfrm>
            <a:off x="6927273" y="2556932"/>
            <a:ext cx="4367973" cy="3730958"/>
            <a:chOff x="6927273" y="2468523"/>
            <a:chExt cx="4367973" cy="3730958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xmlns="" id="{7DD771C7-5839-49C4-8589-226F3BEDB0D3}"/>
                </a:ext>
              </a:extLst>
            </p:cNvPr>
            <p:cNvGrpSpPr/>
            <p:nvPr/>
          </p:nvGrpSpPr>
          <p:grpSpPr>
            <a:xfrm>
              <a:off x="6927273" y="2468523"/>
              <a:ext cx="3969325" cy="3730958"/>
              <a:chOff x="6927273" y="2468523"/>
              <a:chExt cx="3969325" cy="3730958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xmlns="" id="{FAB133E1-0924-4ABE-802E-83119BA695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91" r="2917"/>
              <a:stretch/>
            </p:blipFill>
            <p:spPr>
              <a:xfrm>
                <a:off x="6927273" y="2468523"/>
                <a:ext cx="3969325" cy="3730958"/>
              </a:xfrm>
              <a:prstGeom prst="rect">
                <a:avLst/>
              </a:prstGeom>
            </p:spPr>
          </p:pic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xmlns="" id="{1B4587B7-745E-45D0-8661-9B403CEA3844}"/>
                  </a:ext>
                </a:extLst>
              </p:cNvPr>
              <p:cNvSpPr txBox="1"/>
              <p:nvPr/>
            </p:nvSpPr>
            <p:spPr>
              <a:xfrm>
                <a:off x="7523018" y="2556932"/>
                <a:ext cx="1025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000" b="1" dirty="0"/>
                  <a:t>Stavba trávicí soustavy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xmlns="" id="{BB7A2555-6878-4B31-953E-0AF9073A68B6}"/>
                </a:ext>
              </a:extLst>
            </p:cNvPr>
            <p:cNvSpPr txBox="1"/>
            <p:nvPr/>
          </p:nvSpPr>
          <p:spPr>
            <a:xfrm flipH="1">
              <a:off x="10896598" y="5863003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42ECB6-E6E6-4FA6-9695-0B2AE9EF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83" y="640080"/>
            <a:ext cx="10194233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Výskyt rakoviny tlustého střeva a konečníku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AB28644-86C1-4E50-AE4B-44BD2A516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"/>
          <a:stretch/>
        </p:blipFill>
        <p:spPr>
          <a:xfrm>
            <a:off x="1759529" y="2034720"/>
            <a:ext cx="8445935" cy="4183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9EE661E-F67C-48F2-A667-8804718F7BF3}"/>
              </a:ext>
            </a:extLst>
          </p:cNvPr>
          <p:cNvSpPr txBox="1"/>
          <p:nvPr/>
        </p:nvSpPr>
        <p:spPr>
          <a:xfrm flipH="1">
            <a:off x="10388927" y="5841286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(2)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18EC239E-1C5F-4174-B948-86DA34902321}"/>
              </a:ext>
            </a:extLst>
          </p:cNvPr>
          <p:cNvSpPr txBox="1"/>
          <p:nvPr/>
        </p:nvSpPr>
        <p:spPr>
          <a:xfrm>
            <a:off x="2230124" y="1620002"/>
            <a:ext cx="77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Rakovina tlustého střeva je třetí nejčastější nádorové onemocnění!</a:t>
            </a:r>
          </a:p>
        </p:txBody>
      </p:sp>
    </p:spTree>
    <p:extLst>
      <p:ext uri="{BB962C8B-B14F-4D97-AF65-F5344CB8AC3E}">
        <p14:creationId xmlns:p14="http://schemas.microsoft.com/office/powerpoint/2010/main" val="14988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D2F4F2-F781-41DF-8548-73AB8625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EF3C7E1-FEAD-4FCD-85C8-8A82F5E92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5"/>
          <a:stretch/>
        </p:blipFill>
        <p:spPr>
          <a:xfrm>
            <a:off x="1381310" y="1216360"/>
            <a:ext cx="9429380" cy="46595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7C8BF34-D6D4-4AB3-BED4-11A8FD7097F7}"/>
              </a:ext>
            </a:extLst>
          </p:cNvPr>
          <p:cNvSpPr txBox="1"/>
          <p:nvPr/>
        </p:nvSpPr>
        <p:spPr>
          <a:xfrm flipH="1">
            <a:off x="10258756" y="5503140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25906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905679-FB5E-493D-B8EA-2BEE80E1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a příznaky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2BBA1C3-3FBD-4027-9274-DB5F0A2F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09" y="2670848"/>
            <a:ext cx="4718304" cy="576262"/>
          </a:xfrm>
        </p:spPr>
        <p:txBody>
          <a:bodyPr/>
          <a:lstStyle/>
          <a:p>
            <a:r>
              <a:rPr lang="cs-CZ" b="1" dirty="0"/>
              <a:t>Rizikové faktory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B389C1C-0456-48A6-B648-1DFCE509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909" y="3255699"/>
            <a:ext cx="5145422" cy="313124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věk (věková kategorie nad 50 let)</a:t>
            </a:r>
          </a:p>
          <a:p>
            <a:r>
              <a:rPr lang="cs-CZ" dirty="0"/>
              <a:t>dědičné predispozice </a:t>
            </a:r>
          </a:p>
          <a:p>
            <a:r>
              <a:rPr lang="cs-CZ" dirty="0"/>
              <a:t>střevní polypy </a:t>
            </a:r>
          </a:p>
          <a:p>
            <a:r>
              <a:rPr lang="cs-CZ" dirty="0"/>
              <a:t>chronická zánětlivá onemocnění</a:t>
            </a:r>
          </a:p>
          <a:p>
            <a:r>
              <a:rPr lang="cs-CZ" dirty="0"/>
              <a:t>nevhodné složení stravy</a:t>
            </a:r>
          </a:p>
          <a:p>
            <a:r>
              <a:rPr lang="cs-CZ" dirty="0"/>
              <a:t>snížená pohybová aktivita</a:t>
            </a:r>
          </a:p>
          <a:p>
            <a:r>
              <a:rPr lang="cs-CZ" dirty="0"/>
              <a:t>nadměrný příjem alkoholu</a:t>
            </a:r>
          </a:p>
          <a:p>
            <a:r>
              <a:rPr lang="cs-CZ" dirty="0"/>
              <a:t>kouření 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E40899E-ADAC-435C-9044-65E0D5B6F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5081" y="2658414"/>
            <a:ext cx="4718304" cy="576262"/>
          </a:xfrm>
        </p:spPr>
        <p:txBody>
          <a:bodyPr/>
          <a:lstStyle/>
          <a:p>
            <a:r>
              <a:rPr lang="cs-CZ" b="1" dirty="0"/>
              <a:t>Příznaky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3369638-257B-4DAB-8051-121E783F0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5081" y="3234676"/>
            <a:ext cx="5145422" cy="313124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dlouhodobější změna střevní činnosti</a:t>
            </a:r>
          </a:p>
          <a:p>
            <a:r>
              <a:rPr lang="cs-CZ" dirty="0"/>
              <a:t>krvácení z konečníku nebo příměs krve ve stolici</a:t>
            </a:r>
          </a:p>
          <a:p>
            <a:r>
              <a:rPr lang="cs-CZ" dirty="0"/>
              <a:t>průjem, zácpa, pocit nedostatečného vyprázdnění</a:t>
            </a:r>
          </a:p>
          <a:p>
            <a:r>
              <a:rPr lang="cs-CZ" dirty="0"/>
              <a:t>břišní nepohoda – pocit plnosti, větší plynatost, bolest břicha</a:t>
            </a:r>
          </a:p>
          <a:p>
            <a:r>
              <a:rPr lang="cs-CZ" dirty="0"/>
              <a:t>neúmyslný úbytek na váze</a:t>
            </a:r>
          </a:p>
          <a:p>
            <a:r>
              <a:rPr lang="cs-CZ" dirty="0"/>
              <a:t>nevolnost, nechutenství, únava, slabost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0AA7D3C3-9FEE-4250-82C7-0DD5A82720A4}"/>
              </a:ext>
            </a:extLst>
          </p:cNvPr>
          <p:cNvSpPr txBox="1"/>
          <p:nvPr/>
        </p:nvSpPr>
        <p:spPr>
          <a:xfrm>
            <a:off x="7668491" y="2196749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 případě jakýchkoliv pochybností a objevení nějakých příznaků je nutné navštívit lékaře!</a:t>
            </a:r>
          </a:p>
        </p:txBody>
      </p:sp>
    </p:spTree>
    <p:extLst>
      <p:ext uri="{BB962C8B-B14F-4D97-AF65-F5344CB8AC3E}">
        <p14:creationId xmlns:p14="http://schemas.microsoft.com/office/powerpoint/2010/main" val="13560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35E334-45CD-416F-B880-63D21194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a sekundární prevence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20D0FEC-3ABF-4400-894E-D0F8A770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802" y="2386080"/>
            <a:ext cx="4718304" cy="576262"/>
          </a:xfrm>
        </p:spPr>
        <p:txBody>
          <a:bodyPr/>
          <a:lstStyle/>
          <a:p>
            <a:r>
              <a:rPr lang="cs-CZ" b="1" dirty="0"/>
              <a:t>Primární prevence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FDF7467-0538-4367-B3BC-B1F3AAACE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802" y="3035201"/>
            <a:ext cx="4718304" cy="32191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omezení příjmu energeticky bohaté stravy</a:t>
            </a:r>
          </a:p>
          <a:p>
            <a:r>
              <a:rPr lang="cs-CZ" dirty="0"/>
              <a:t>omezení úpravy potravin při vysokých teplotách</a:t>
            </a:r>
          </a:p>
          <a:p>
            <a:r>
              <a:rPr lang="cs-CZ" dirty="0"/>
              <a:t>dostatečný příjem vlákniny, ovoce a  zeleniny</a:t>
            </a:r>
          </a:p>
          <a:p>
            <a:r>
              <a:rPr lang="cs-CZ" dirty="0"/>
              <a:t>zvýšení pohybové aktivity</a:t>
            </a:r>
          </a:p>
          <a:p>
            <a:r>
              <a:rPr lang="cs-CZ" dirty="0"/>
              <a:t>omezení alkoholu, nekuřáctví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6FC69010-C78E-4328-BEC1-7CFCC78C2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5163" y="2386080"/>
            <a:ext cx="4718304" cy="576262"/>
          </a:xfrm>
        </p:spPr>
        <p:txBody>
          <a:bodyPr/>
          <a:lstStyle/>
          <a:p>
            <a:r>
              <a:rPr lang="cs-CZ" b="1" dirty="0"/>
              <a:t>Sekundární prevence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BA687111-C85C-4A2E-9030-4B6B23029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5163" y="3049056"/>
            <a:ext cx="5666510" cy="33240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screening rakoviny tlustého střeva </a:t>
            </a:r>
            <a:br>
              <a:rPr lang="cs-CZ" dirty="0"/>
            </a:br>
            <a:r>
              <a:rPr lang="cs-CZ" dirty="0"/>
              <a:t>a konečníku</a:t>
            </a:r>
          </a:p>
          <a:p>
            <a:pPr lvl="1"/>
            <a:r>
              <a:rPr lang="cs-CZ" b="1" dirty="0"/>
              <a:t>TOKS (test okultního krvácení do stolice)</a:t>
            </a:r>
          </a:p>
          <a:p>
            <a:pPr lvl="2"/>
            <a:r>
              <a:rPr lang="cs-CZ" dirty="0"/>
              <a:t>50–54 let, jedenkrát za rok</a:t>
            </a:r>
          </a:p>
          <a:p>
            <a:pPr lvl="2"/>
            <a:r>
              <a:rPr lang="cs-CZ" dirty="0"/>
              <a:t>nad 55 let, jedenkrát za 2 roky</a:t>
            </a:r>
          </a:p>
          <a:p>
            <a:pPr lvl="2"/>
            <a:r>
              <a:rPr lang="cs-CZ" dirty="0">
                <a:hlinkClick r:id="rId2"/>
              </a:rPr>
              <a:t>Video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kolonoskopie</a:t>
            </a:r>
          </a:p>
          <a:p>
            <a:pPr lvl="2"/>
            <a:r>
              <a:rPr lang="cs-CZ" dirty="0"/>
              <a:t>nad 55 let , jedenkrát za 10 let</a:t>
            </a:r>
          </a:p>
          <a:p>
            <a:pPr lvl="2"/>
            <a:r>
              <a:rPr lang="cs-CZ" dirty="0">
                <a:hlinkClick r:id="rId3"/>
              </a:rPr>
              <a:t>Video </a:t>
            </a:r>
            <a:endParaRPr lang="cs-CZ" dirty="0"/>
          </a:p>
          <a:p>
            <a:pPr lvl="1"/>
            <a:endParaRPr lang="cs-CZ" b="1" dirty="0"/>
          </a:p>
          <a:p>
            <a:pPr lvl="2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97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FD7AED-4537-4BAB-ACB7-AA655001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BA83090-7D96-4ABC-B268-FBD2E943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Jaké je mé riziko onemocnění? </a:t>
            </a:r>
            <a:r>
              <a:rPr lang="cs-CZ" i="1" dirty="0"/>
              <a:t>Screening kolorektálního karcinomu </a:t>
            </a:r>
            <a:r>
              <a:rPr lang="cs-CZ" dirty="0"/>
              <a:t>[online]. Brno: Masarykova univerzita, 2018. 12. 1. 2015 [cit. 2018-05-03]. Dostupné z: http://www.kolorektum.cz/index.php?pg=pro-verejnost--kolorektalni-karcinom--riziko-onemocneni</a:t>
            </a:r>
          </a:p>
          <a:p>
            <a:r>
              <a:rPr lang="cs-CZ" dirty="0"/>
              <a:t>Jaké jsou příznaky onemocnění? </a:t>
            </a:r>
            <a:r>
              <a:rPr lang="cs-CZ" i="1" dirty="0"/>
              <a:t>Screening kolorektálního karcinomu </a:t>
            </a:r>
            <a:r>
              <a:rPr lang="cs-CZ" dirty="0"/>
              <a:t>[online]. Brno: Masarykova univerzita, 2018. 12. 1. 2015 [cit. 2018-05-03]. Dostupné z: http://www.kolorektum.cz/index.php?pg=pro-verejnost--kolorektalni-karcinom--priznaky-onemocneni</a:t>
            </a:r>
          </a:p>
          <a:p>
            <a:r>
              <a:rPr lang="cs-CZ" dirty="0"/>
              <a:t>MACHOVÁ, Jitka. </a:t>
            </a:r>
            <a:r>
              <a:rPr lang="cs-CZ" i="1" dirty="0"/>
              <a:t>Biologie člověka pro učitele. </a:t>
            </a:r>
            <a:r>
              <a:rPr lang="cs-CZ" dirty="0"/>
              <a:t>Druhé vydáni. Praha: Univerzita Karlova v Praze, nakladatelství Karolinum, 2016. ISBN 978-80-246-3357-2.</a:t>
            </a:r>
          </a:p>
          <a:p>
            <a:pPr marL="0" indent="0">
              <a:buNone/>
            </a:pPr>
            <a:r>
              <a:rPr lang="cs-CZ" dirty="0"/>
              <a:t>Zdroje obrázků:</a:t>
            </a:r>
          </a:p>
          <a:p>
            <a:r>
              <a:rPr lang="cs-CZ" dirty="0"/>
              <a:t>(1): Činnost trávicí soustavy. </a:t>
            </a:r>
            <a:r>
              <a:rPr lang="cs-CZ" i="1" dirty="0" err="1"/>
              <a:t>SlidePlayer</a:t>
            </a:r>
            <a:r>
              <a:rPr lang="cs-CZ" dirty="0"/>
              <a:t> [online]. c2019 [cit. 2019-03-24]. Dostupné z: https://slideplayer.cz/slide/11721318/</a:t>
            </a:r>
          </a:p>
          <a:p>
            <a:r>
              <a:rPr lang="cs-CZ" dirty="0"/>
              <a:t>(2), (3):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85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307</Words>
  <Application>Microsoft Office PowerPoint</Application>
  <PresentationFormat>Vlastní</PresentationFormat>
  <Paragraphs>60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Organika</vt:lpstr>
      <vt:lpstr>Onkologické onemocnění tlustého střeva a konečníku</vt:lpstr>
      <vt:lpstr>Onkologické onemocnění  tlustého střeva a konečníku</vt:lpstr>
      <vt:lpstr>Výskyt rakoviny tlustého střeva a konečníku</vt:lpstr>
      <vt:lpstr>Prezentace aplikace PowerPoint</vt:lpstr>
      <vt:lpstr>Rizikové faktory a příznaky</vt:lpstr>
      <vt:lpstr>Primární a sekundární prevence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tlustého střeva a konečníku</dc:title>
  <dc:creator>Zdeňka Smejkalová</dc:creator>
  <cp:lastModifiedBy>Mgr. Jana Nedbalová</cp:lastModifiedBy>
  <cp:revision>18</cp:revision>
  <dcterms:created xsi:type="dcterms:W3CDTF">2018-12-02T17:59:35Z</dcterms:created>
  <dcterms:modified xsi:type="dcterms:W3CDTF">2019-09-25T10:50:10Z</dcterms:modified>
</cp:coreProperties>
</file>